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95" r:id="rId2"/>
    <p:sldId id="263" r:id="rId3"/>
    <p:sldId id="896" r:id="rId4"/>
    <p:sldId id="897" r:id="rId5"/>
    <p:sldId id="898" r:id="rId6"/>
    <p:sldId id="899" r:id="rId7"/>
    <p:sldId id="900" r:id="rId8"/>
    <p:sldId id="901" r:id="rId9"/>
    <p:sldId id="903" r:id="rId10"/>
    <p:sldId id="904" r:id="rId11"/>
    <p:sldId id="907" r:id="rId12"/>
    <p:sldId id="906" r:id="rId13"/>
    <p:sldId id="908" r:id="rId14"/>
    <p:sldId id="902" r:id="rId15"/>
    <p:sldId id="261" r:id="rId16"/>
    <p:sldId id="909" r:id="rId17"/>
    <p:sldId id="910" r:id="rId1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461"/>
    <a:srgbClr val="2A6AB2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39C33-4E86-0C42-BD62-04A6196A2BE7}" v="50" dt="2025-01-12T02:31:5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6" autoAdjust="0"/>
    <p:restoredTop sz="94663" autoAdjust="0"/>
  </p:normalViewPr>
  <p:slideViewPr>
    <p:cSldViewPr snapToGrid="0" snapToObjects="1">
      <p:cViewPr varScale="1">
        <p:scale>
          <a:sx n="142" d="100"/>
          <a:sy n="142" d="100"/>
        </p:scale>
        <p:origin x="16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A6FD-419D-4346-9B23-BC2123A1EBB1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2842-B5D5-394E-921E-FA6BF675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8FF5-DBF4-43BC-9C89-7DB0DB0B002F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B210E-32C8-43D0-9002-21C354F469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34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hr-HR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kzidenz for Chalmers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dirty="0"/>
              <a:t>Subtitle</a:t>
            </a:r>
          </a:p>
          <a:p>
            <a:r>
              <a:rPr lang="hr-HR" dirty="0"/>
              <a:t>Name, affiliation, contact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5"/>
            <a:ext cx="6841120" cy="81203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0F6DC-345C-4EEA-8933-AF80F0100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E2C5-8DBC-42C4-9E6D-ADF1B1080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35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2EB21D-5800-473F-B875-CE7FEB31D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0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BE241-F534-41B0-8A6C-CD4CC1BA0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4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51440" y="299246"/>
            <a:ext cx="6841120" cy="111839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2A6AB2"/>
                </a:solidFill>
                <a:latin typeface="Akzidenz for Chalmers" pitchFamily="2" charset="0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76547-2903-496A-96AD-EF7E2AABE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03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929609" y="11017"/>
            <a:ext cx="2203374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68" y="168801"/>
            <a:ext cx="2804244" cy="1405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414D5-5B99-4BEF-8217-29E7FF25B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lmers logo_End of presentation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A845A-EF3B-3247-9AC2-696EF05DE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70233" y="1260704"/>
            <a:ext cx="2403535" cy="43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5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91884"/>
            <a:ext cx="9144000" cy="574346"/>
          </a:xfrm>
          <a:prstGeom prst="rect">
            <a:avLst/>
          </a:prstGeom>
          <a:solidFill>
            <a:srgbClr val="2A6A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12" y="45432"/>
            <a:ext cx="1110754" cy="556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5242E-EBF8-480E-B336-E235F57C37E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442757" y="6308976"/>
            <a:ext cx="487227" cy="54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DBCC0-E987-4DD4-82A1-74F62DD1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4016" y="64120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74ED54-5AC6-4F7A-A84F-004C5B5F1AB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28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antGarde Medium"/>
          <a:ea typeface="+mj-ea"/>
          <a:cs typeface="AvantGarde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37F4CA-B235-20C8-E7F0-9711FEECAE83}"/>
              </a:ext>
            </a:extLst>
          </p:cNvPr>
          <p:cNvGrpSpPr/>
          <p:nvPr/>
        </p:nvGrpSpPr>
        <p:grpSpPr>
          <a:xfrm>
            <a:off x="1277471" y="935916"/>
            <a:ext cx="6758492" cy="4720798"/>
            <a:chOff x="1651299" y="3311547"/>
            <a:chExt cx="5604734" cy="36898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CE45E1-F80E-A4B3-175B-B4303F60C571}"/>
                </a:ext>
              </a:extLst>
            </p:cNvPr>
            <p:cNvSpPr/>
            <p:nvPr/>
          </p:nvSpPr>
          <p:spPr>
            <a:xfrm>
              <a:off x="1651299" y="3311547"/>
              <a:ext cx="5604734" cy="3689873"/>
            </a:xfrm>
            <a:prstGeom prst="rect">
              <a:avLst/>
            </a:prstGeom>
            <a:solidFill>
              <a:srgbClr val="19446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" name="Chalmers logotype 8">
              <a:extLst>
                <a:ext uri="{FF2B5EF4-FFF2-40B4-BE49-F238E27FC236}">
                  <a16:creationId xmlns:a16="http://schemas.microsoft.com/office/drawing/2014/main" id="{F3AAE3F4-0AC9-1FE1-6EA3-5A3A0756B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9123"/>
            <a:stretch/>
          </p:blipFill>
          <p:spPr>
            <a:xfrm>
              <a:off x="2482126" y="3995131"/>
              <a:ext cx="3943080" cy="2181093"/>
            </a:xfrm>
            <a:prstGeom prst="rect">
              <a:avLst/>
            </a:prstGeom>
          </p:spPr>
        </p:pic>
      </p:grpSp>
      <p:sp>
        <p:nvSpPr>
          <p:cNvPr id="6" name="Rectangle 7">
            <a:extLst>
              <a:ext uri="{FF2B5EF4-FFF2-40B4-BE49-F238E27FC236}">
                <a16:creationId xmlns:a16="http://schemas.microsoft.com/office/drawing/2014/main" id="{C722BD1E-A39C-10A9-8C0B-4449D5DE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55729" y="291130"/>
            <a:ext cx="863749" cy="559233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>
              <a:solidFill>
                <a:srgbClr val="6C8697"/>
              </a:solidFill>
            </a:endParaRPr>
          </a:p>
        </p:txBody>
      </p:sp>
      <p:pic>
        <p:nvPicPr>
          <p:cNvPr id="5" name="Chalmers logotype 8">
            <a:extLst>
              <a:ext uri="{FF2B5EF4-FFF2-40B4-BE49-F238E27FC236}">
                <a16:creationId xmlns:a16="http://schemas.microsoft.com/office/drawing/2014/main" id="{8349E2EB-7333-3A8F-E213-1EABE17E0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153"/>
          <a:stretch/>
        </p:blipFill>
        <p:spPr>
          <a:xfrm>
            <a:off x="7963898" y="365760"/>
            <a:ext cx="648000" cy="3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4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4364-513D-53A4-3803-69266514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Git: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Qué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es y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Cómo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br>
              <a:rPr lang="en-GB" sz="2400" b="1" i="0" u="none" strike="noStrike" dirty="0">
                <a:solidFill>
                  <a:srgbClr val="000000"/>
                </a:solidFill>
                <a:effectLst/>
              </a:rPr>
            </a:b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0091-2C73-4F95-C55A-13FD2E95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1710"/>
            <a:ext cx="8229600" cy="527393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Definición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Sistema de control de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versiones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distribuido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gestionar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proyectos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otros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archivos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clave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Descentralizado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Cada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usuario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tiene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una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copia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completa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del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proyecto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Ramas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(Branches)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el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trabajo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paralelo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versiones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sin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interferir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sí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Historial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Git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guarda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un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registro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completo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los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realizados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un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proyecto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135293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8BA2-E225-259C-5F88-C7CB437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75AA-45A8-EF9F-D68E-60F574FD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Git: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Qué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es y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Cómo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br>
              <a:rPr lang="en-GB" sz="2400" b="1" i="0" u="none" strike="noStrike" dirty="0">
                <a:solidFill>
                  <a:srgbClr val="000000"/>
                </a:solidFill>
                <a:effectLst/>
              </a:rPr>
            </a:b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95F23-2BEB-FE70-8CD0-4EED0AC83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Flujo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Trabajo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Git</a:t>
            </a:r>
          </a:p>
          <a:p>
            <a:pPr marL="0" indent="0" algn="l">
              <a:buNone/>
            </a:pPr>
            <a:endParaRPr lang="en-GB" sz="2400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Commit: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Guardar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un conjunto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con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una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descripción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Push/Pull: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Sincronización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con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repositorios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remotos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Merge: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Combinar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ramas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Clonar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(Clone):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Crear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una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copia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local de un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repositorio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remoto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Fork: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Crear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una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copia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un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repositorio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realizar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independientes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y luego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esos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139939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F0A1-1F91-B41F-7B49-000F09909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BE68-C7AA-0933-EC72-13907A07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Git: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Qué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es y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Cómo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br>
              <a:rPr lang="en-GB" sz="2400" b="1" i="0" u="none" strike="noStrike" dirty="0">
                <a:solidFill>
                  <a:srgbClr val="000000"/>
                </a:solidFill>
                <a:effectLst/>
              </a:rPr>
            </a:b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1D52-EF61-9402-A582-099CE3B42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Ventajas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de Usar Git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la Ciencia</a:t>
            </a:r>
          </a:p>
          <a:p>
            <a:pPr marL="0" indent="0" algn="l">
              <a:buNone/>
            </a:pPr>
            <a:endParaRPr lang="en-GB" sz="2400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colaboración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Los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equipos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pueden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trabajar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paralelo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fusionar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sin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perder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trabajo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Mejora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trazabilidad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Cada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realizado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el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los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datos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queda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documentado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Integración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con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plataformas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Git se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puede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con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herramientas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GitHub, GitLab o Bitbucket, que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permiten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almacenar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compartir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proyectos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87018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1820F-F6BD-6B11-0DFC-DB9EEBD2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81D-476D-B650-C839-699B610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Git: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Qué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es y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Cómo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br>
              <a:rPr lang="en-GB" sz="2400" b="1" i="0" u="none" strike="noStrike" dirty="0">
                <a:solidFill>
                  <a:srgbClr val="000000"/>
                </a:solidFill>
                <a:effectLst/>
              </a:rPr>
            </a:b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CBB5-34B9-F54E-EBAE-8458F454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 algn="l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Casos de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la Ciencia</a:t>
            </a:r>
          </a:p>
          <a:p>
            <a:pPr marL="0" indent="0" algn="l">
              <a:buNone/>
            </a:pPr>
            <a:endParaRPr lang="en-GB" sz="2400" b="1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Reproducibilidad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investigación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Mantener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un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historial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claro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cómo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realizó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análisis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experimento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 algn="l">
              <a:buNone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Colaboraciones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multidisciplinarias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Científicos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áreas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pueden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contribuir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a un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mismo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proyecto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gestionando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manera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 algn="l">
              <a:buNone/>
            </a:pP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Documentación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400" b="1" i="0" u="none" strike="noStrike" dirty="0" err="1">
                <a:solidFill>
                  <a:srgbClr val="000000"/>
                </a:solidFill>
                <a:effectLst/>
              </a:rPr>
              <a:t>metadatos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Git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puede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ayudar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mantener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un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registro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los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metadatos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los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experimentos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interpretación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400" i="0" u="none" strike="noStrike" dirty="0" err="1">
                <a:solidFill>
                  <a:srgbClr val="000000"/>
                </a:solidFill>
                <a:effectLst/>
              </a:rPr>
              <a:t>replicabilidad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144413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4068-A1D5-3ECE-857B-2A7FC0E7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DE685-2CA5-C39B-8041-BF932FC3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55" b="2423"/>
          <a:stretch/>
        </p:blipFill>
        <p:spPr>
          <a:xfrm>
            <a:off x="127222" y="905347"/>
            <a:ext cx="8889556" cy="50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A6F0C-B800-9FA8-9AF0-14A4C046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95" t="17874" r="16368" b="17340"/>
          <a:stretch/>
        </p:blipFill>
        <p:spPr>
          <a:xfrm>
            <a:off x="0" y="343093"/>
            <a:ext cx="6777318" cy="4671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81FD8F-18B5-F104-B059-BB043485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56" t="29807" r="46541" b="46537"/>
          <a:stretch/>
        </p:blipFill>
        <p:spPr>
          <a:xfrm>
            <a:off x="4722607" y="4034117"/>
            <a:ext cx="4089838" cy="21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D3A6-FF10-C866-4D38-9E304576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1E9C-3ABC-12A7-8D5B-431B1F542DF2}"/>
              </a:ext>
            </a:extLst>
          </p:cNvPr>
          <p:cNvSpPr txBox="1"/>
          <p:nvPr/>
        </p:nvSpPr>
        <p:spPr>
          <a:xfrm>
            <a:off x="2116840" y="5608527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SysBioChalmers</a:t>
            </a:r>
            <a:r>
              <a:rPr lang="en-GB" dirty="0"/>
              <a:t>/</a:t>
            </a:r>
            <a:r>
              <a:rPr lang="en-GB" dirty="0" err="1"/>
              <a:t>BayesianGEM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6761C-3870-173B-EBC3-06BF038D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5" t="17874" r="25779" b="10095"/>
          <a:stretch/>
        </p:blipFill>
        <p:spPr>
          <a:xfrm>
            <a:off x="150608" y="129090"/>
            <a:ext cx="5940513" cy="4970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566F6-6A4A-44A2-EBBD-FB29D685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76" t="18726" r="35883" b="32472"/>
          <a:stretch/>
        </p:blipFill>
        <p:spPr>
          <a:xfrm>
            <a:off x="4757172" y="2805778"/>
            <a:ext cx="4044875" cy="24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9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2AF7-E6DC-C1A7-2564-D04911CB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0891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FF15A9-FAF4-716F-EBF9-BC35BF719C6D}"/>
              </a:ext>
            </a:extLst>
          </p:cNvPr>
          <p:cNvSpPr txBox="1"/>
          <p:nvPr/>
        </p:nvSpPr>
        <p:spPr>
          <a:xfrm>
            <a:off x="925159" y="2068229"/>
            <a:ext cx="761641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Introducción al manejo de herramientas bioinformáticas </a:t>
            </a:r>
          </a:p>
          <a:p>
            <a:pPr algn="ctr"/>
            <a:r>
              <a:rPr lang="es-ES" sz="2000" dirty="0"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effectLst/>
                <a:latin typeface="Helvetica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para el estudio de la resistencia a antibióticos en microorganismos)</a:t>
            </a:r>
            <a:endParaRPr lang="en-SE" sz="2000" dirty="0">
              <a:latin typeface="Helvetica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SE" sz="2000" dirty="0">
              <a:latin typeface="Helvetica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SE" sz="2000" dirty="0">
                <a:latin typeface="Helvetica" pitchFamily="2" charset="0"/>
                <a:cs typeface="Times New Roman" panose="02020603050405020304" pitchFamily="18" charset="0"/>
              </a:rPr>
              <a:t>Jorge Agramont (PhD. Student)</a:t>
            </a:r>
          </a:p>
          <a:p>
            <a:pPr algn="ctr"/>
            <a:endParaRPr lang="en-SE" sz="2000" dirty="0">
              <a:latin typeface="Helvetica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SE" sz="2000" dirty="0">
                <a:latin typeface="Helvetica" pitchFamily="2" charset="0"/>
                <a:cs typeface="Times New Roman" panose="02020603050405020304" pitchFamily="18" charset="0"/>
              </a:rPr>
              <a:t>Josue Mamani (PhD. Student)</a:t>
            </a:r>
          </a:p>
          <a:p>
            <a:pPr algn="ctr"/>
            <a:endParaRPr lang="en-SE" sz="2000" dirty="0">
              <a:latin typeface="Helvetica" pitchFamily="2" charset="0"/>
              <a:cs typeface="Times New Roman" panose="02020603050405020304" pitchFamily="18" charset="0"/>
            </a:endParaRPr>
          </a:p>
          <a:p>
            <a:pPr algn="ctr"/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40555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BB52-5F1D-D1E4-188A-ECE65F86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_tradnl" b="0" i="0" u="none" strike="noStrike" noProof="0" dirty="0">
                <a:solidFill>
                  <a:srgbClr val="000000"/>
                </a:solidFill>
                <a:effectLst/>
              </a:rPr>
              <a:t>¿Qué tanto sabes de </a:t>
            </a:r>
            <a:r>
              <a:rPr lang="es-ES_tradnl" b="0" i="0" u="none" strike="noStrike" noProof="0" dirty="0" err="1">
                <a:solidFill>
                  <a:srgbClr val="000000"/>
                </a:solidFill>
                <a:effectLst/>
              </a:rPr>
              <a:t>bioinformatica</a:t>
            </a:r>
            <a:r>
              <a:rPr lang="es-ES_tradnl" b="0" i="0" u="none" strike="noStrike" noProof="0" dirty="0">
                <a:solidFill>
                  <a:srgbClr val="000000"/>
                </a:solidFill>
                <a:effectLst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8EBB-68E6-EC28-21E6-4E0BACE75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0F58-631C-6AC4-47DB-ED60186D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59" y="1240697"/>
            <a:ext cx="4627282" cy="46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B2A4-5219-47C9-75BF-52B7AD48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0" i="0" u="none" strike="noStrike" noProof="0" dirty="0">
                <a:solidFill>
                  <a:srgbClr val="000000"/>
                </a:solidFill>
                <a:effectLst/>
              </a:rPr>
              <a:t>Cuando piensas en bioinformática. ¿ Qu</a:t>
            </a:r>
            <a:r>
              <a:rPr lang="es-ES_tradnl" dirty="0">
                <a:solidFill>
                  <a:srgbClr val="000000"/>
                </a:solidFill>
              </a:rPr>
              <a:t>é</a:t>
            </a:r>
            <a:r>
              <a:rPr lang="es-ES_tradnl" b="0" i="0" u="none" strike="noStrike" noProof="0" dirty="0">
                <a:solidFill>
                  <a:srgbClr val="000000"/>
                </a:solidFill>
                <a:effectLst/>
              </a:rPr>
              <a:t> es lo primero que se viene a tu cabeza? (puedes agregar varias palabras)</a:t>
            </a:r>
            <a:br>
              <a:rPr lang="es-ES_tradnl" b="0" i="0" u="none" strike="noStrike" noProof="0" dirty="0">
                <a:solidFill>
                  <a:srgbClr val="000000"/>
                </a:solidFill>
                <a:effectLst/>
              </a:rPr>
            </a:br>
            <a:endParaRPr lang="es-ES_tradnl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02315-5A79-A737-B0A0-50707F07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2" y="1581374"/>
            <a:ext cx="459232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DB236-0A9D-F841-4810-EAC4F956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A25B-01E9-C5D6-AE28-D9ECF274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0" i="0" u="none" strike="noStrike" noProof="0" dirty="0">
                <a:solidFill>
                  <a:srgbClr val="000000"/>
                </a:solidFill>
                <a:effectLst/>
              </a:rPr>
              <a:t>¿</a:t>
            </a:r>
            <a:r>
              <a:rPr lang="es-ES_tradnl" b="0" i="0" u="none" strike="noStrike" dirty="0">
                <a:solidFill>
                  <a:srgbClr val="000000"/>
                </a:solidFill>
                <a:effectLst/>
              </a:rPr>
              <a:t>Qué esperas obtener de este curso?</a:t>
            </a:r>
            <a:br>
              <a:rPr lang="es-ES_tradnl" b="0" i="0" u="none" strike="noStrike" dirty="0">
                <a:solidFill>
                  <a:srgbClr val="000000"/>
                </a:solidFill>
                <a:effectLst/>
              </a:rPr>
            </a:br>
            <a:br>
              <a:rPr lang="es-ES_tradnl" b="0" i="0" u="none" strike="noStrike" noProof="0" dirty="0">
                <a:solidFill>
                  <a:srgbClr val="000000"/>
                </a:solidFill>
                <a:effectLst/>
              </a:rPr>
            </a:br>
            <a:endParaRPr lang="es-ES_tradnl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810C6-76D0-6FCF-721D-97D02EB6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2" y="1581374"/>
            <a:ext cx="459232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3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A2ED-7DCA-AA06-111E-A3E5B398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¿Por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qué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usar Linux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bioinformática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?</a:t>
            </a:r>
            <a:endParaRPr lang="en-S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337E0-31D9-63E1-8A80-CCF1D24735C6}"/>
              </a:ext>
            </a:extLst>
          </p:cNvPr>
          <p:cNvSpPr txBox="1"/>
          <p:nvPr/>
        </p:nvSpPr>
        <p:spPr>
          <a:xfrm>
            <a:off x="1957892" y="1882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C17C286-FFD1-6929-0A35-EC96C6A62A8A}"/>
              </a:ext>
            </a:extLst>
          </p:cNvPr>
          <p:cNvSpPr txBox="1">
            <a:spLocks/>
          </p:cNvSpPr>
          <p:nvPr/>
        </p:nvSpPr>
        <p:spPr>
          <a:xfrm>
            <a:off x="360380" y="1042167"/>
            <a:ext cx="8514679" cy="50143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La </a:t>
            </a:r>
            <a:r>
              <a:rPr lang="en-GB" dirty="0" err="1"/>
              <a:t>mayoría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programas</a:t>
            </a:r>
            <a:r>
              <a:rPr lang="en-GB" dirty="0"/>
              <a:t> y </a:t>
            </a:r>
            <a:r>
              <a:rPr lang="en-GB" dirty="0" err="1"/>
              <a:t>herramientas</a:t>
            </a:r>
            <a:r>
              <a:rPr lang="en-GB" dirty="0"/>
              <a:t> </a:t>
            </a:r>
            <a:r>
              <a:rPr lang="en-GB" dirty="0" err="1"/>
              <a:t>bioinformáticas</a:t>
            </a:r>
            <a:r>
              <a:rPr lang="en-GB" dirty="0"/>
              <a:t>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diseñados</a:t>
            </a:r>
            <a:r>
              <a:rPr lang="en-GB" dirty="0"/>
              <a:t> para </a:t>
            </a:r>
            <a:r>
              <a:rPr lang="en-GB" dirty="0" err="1"/>
              <a:t>ejecutarse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Linux.</a:t>
            </a:r>
          </a:p>
          <a:p>
            <a:r>
              <a:rPr lang="en-GB" dirty="0"/>
              <a:t>Los </a:t>
            </a:r>
            <a:r>
              <a:rPr lang="en-GB" dirty="0" err="1"/>
              <a:t>gestores</a:t>
            </a:r>
            <a:r>
              <a:rPr lang="en-GB" dirty="0"/>
              <a:t> de </a:t>
            </a:r>
            <a:r>
              <a:rPr lang="en-GB" dirty="0" err="1"/>
              <a:t>paquetes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 apt, yum, y </a:t>
            </a:r>
            <a:r>
              <a:rPr lang="en-GB" dirty="0" err="1"/>
              <a:t>conda</a:t>
            </a:r>
            <a:r>
              <a:rPr lang="en-GB" dirty="0"/>
              <a:t> </a:t>
            </a:r>
            <a:r>
              <a:rPr lang="en-GB" dirty="0" err="1"/>
              <a:t>facilitan</a:t>
            </a:r>
            <a:r>
              <a:rPr lang="en-GB" dirty="0"/>
              <a:t> la </a:t>
            </a:r>
            <a:r>
              <a:rPr lang="en-GB" dirty="0" err="1"/>
              <a:t>instalación</a:t>
            </a:r>
            <a:r>
              <a:rPr lang="en-GB" dirty="0"/>
              <a:t> de software.</a:t>
            </a:r>
          </a:p>
          <a:p>
            <a:r>
              <a:rPr lang="en-GB" dirty="0" err="1"/>
              <a:t>Permite</a:t>
            </a:r>
            <a:r>
              <a:rPr lang="en-GB" dirty="0"/>
              <a:t> </a:t>
            </a:r>
            <a:r>
              <a:rPr lang="en-GB" dirty="0" err="1"/>
              <a:t>automatizar</a:t>
            </a:r>
            <a:r>
              <a:rPr lang="en-GB" dirty="0"/>
              <a:t> </a:t>
            </a:r>
            <a:r>
              <a:rPr lang="en-GB" dirty="0" err="1"/>
              <a:t>flujos</a:t>
            </a:r>
            <a:r>
              <a:rPr lang="en-GB" dirty="0"/>
              <a:t> de </a:t>
            </a:r>
            <a:r>
              <a:rPr lang="en-GB" dirty="0" err="1"/>
              <a:t>trabajo</a:t>
            </a:r>
            <a:r>
              <a:rPr lang="en-GB" dirty="0"/>
              <a:t> </a:t>
            </a:r>
            <a:r>
              <a:rPr lang="en-GB" dirty="0" err="1"/>
              <a:t>mediante</a:t>
            </a:r>
            <a:r>
              <a:rPr lang="en-GB" dirty="0"/>
              <a:t> scripts </a:t>
            </a:r>
            <a:r>
              <a:rPr lang="en-GB" dirty="0" err="1"/>
              <a:t>en</a:t>
            </a:r>
            <a:r>
              <a:rPr lang="en-GB" dirty="0"/>
              <a:t> Bash, Python o R.</a:t>
            </a:r>
          </a:p>
          <a:p>
            <a:r>
              <a:rPr lang="en-GB" dirty="0" err="1"/>
              <a:t>Ofrece</a:t>
            </a:r>
            <a:r>
              <a:rPr lang="en-GB" dirty="0"/>
              <a:t> </a:t>
            </a:r>
            <a:r>
              <a:rPr lang="en-GB" dirty="0" err="1"/>
              <a:t>acceso</a:t>
            </a:r>
            <a:r>
              <a:rPr lang="en-GB" dirty="0"/>
              <a:t> a </a:t>
            </a:r>
            <a:r>
              <a:rPr lang="en-GB" dirty="0" err="1"/>
              <a:t>configuraciones</a:t>
            </a:r>
            <a:r>
              <a:rPr lang="en-GB" dirty="0"/>
              <a:t> </a:t>
            </a:r>
            <a:r>
              <a:rPr lang="en-GB" dirty="0" err="1"/>
              <a:t>avanzadas</a:t>
            </a:r>
            <a:r>
              <a:rPr lang="en-GB" dirty="0"/>
              <a:t> para </a:t>
            </a:r>
            <a:r>
              <a:rPr lang="en-GB" dirty="0" err="1"/>
              <a:t>optimizar</a:t>
            </a:r>
            <a:r>
              <a:rPr lang="en-GB" dirty="0"/>
              <a:t> </a:t>
            </a: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según</a:t>
            </a:r>
            <a:r>
              <a:rPr lang="en-GB" dirty="0"/>
              <a:t> las </a:t>
            </a:r>
            <a:r>
              <a:rPr lang="en-GB" dirty="0" err="1"/>
              <a:t>necesidades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.</a:t>
            </a:r>
          </a:p>
          <a:p>
            <a:r>
              <a:rPr lang="en-GB" dirty="0" err="1"/>
              <a:t>Diseñado</a:t>
            </a:r>
            <a:r>
              <a:rPr lang="en-GB" dirty="0"/>
              <a:t> para </a:t>
            </a:r>
            <a:r>
              <a:rPr lang="en-GB" dirty="0" err="1"/>
              <a:t>manejar</a:t>
            </a:r>
            <a:r>
              <a:rPr lang="en-GB" dirty="0"/>
              <a:t> </a:t>
            </a:r>
            <a:r>
              <a:rPr lang="en-GB" dirty="0" err="1"/>
              <a:t>grandes</a:t>
            </a:r>
            <a:r>
              <a:rPr lang="en-GB" dirty="0"/>
              <a:t> </a:t>
            </a:r>
            <a:r>
              <a:rPr lang="en-GB" dirty="0" err="1"/>
              <a:t>volúmenes</a:t>
            </a:r>
            <a:r>
              <a:rPr lang="en-GB" dirty="0"/>
              <a:t> de </a:t>
            </a:r>
            <a:r>
              <a:rPr lang="en-GB" dirty="0" err="1"/>
              <a:t>datos</a:t>
            </a:r>
            <a:r>
              <a:rPr lang="en-GB" dirty="0"/>
              <a:t>, </a:t>
            </a:r>
            <a:r>
              <a:rPr lang="en-GB" dirty="0" err="1"/>
              <a:t>común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proyectos</a:t>
            </a:r>
            <a:r>
              <a:rPr lang="en-GB" dirty="0"/>
              <a:t> </a:t>
            </a:r>
            <a:r>
              <a:rPr lang="en-GB" dirty="0" err="1"/>
              <a:t>bioinformáticos</a:t>
            </a:r>
            <a:r>
              <a:rPr lang="en-GB" dirty="0"/>
              <a:t>.</a:t>
            </a:r>
          </a:p>
          <a:p>
            <a:r>
              <a:rPr lang="en-GB" dirty="0" err="1"/>
              <a:t>Comandos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 grep, awk, y </a:t>
            </a:r>
            <a:r>
              <a:rPr lang="en-GB" dirty="0" err="1"/>
              <a:t>sed</a:t>
            </a:r>
            <a:r>
              <a:rPr lang="en-GB" dirty="0"/>
              <a:t> </a:t>
            </a:r>
            <a:r>
              <a:rPr lang="en-GB" dirty="0" err="1"/>
              <a:t>permiten</a:t>
            </a:r>
            <a:r>
              <a:rPr lang="en-GB" dirty="0"/>
              <a:t> </a:t>
            </a:r>
            <a:r>
              <a:rPr lang="en-GB" dirty="0" err="1"/>
              <a:t>filtrar</a:t>
            </a:r>
            <a:r>
              <a:rPr lang="en-GB" dirty="0"/>
              <a:t> y </a:t>
            </a:r>
            <a:r>
              <a:rPr lang="en-GB" dirty="0" err="1"/>
              <a:t>procesar</a:t>
            </a:r>
            <a:r>
              <a:rPr lang="en-GB" dirty="0"/>
              <a:t> </a:t>
            </a:r>
            <a:r>
              <a:rPr lang="en-GB" dirty="0" err="1"/>
              <a:t>datos</a:t>
            </a:r>
            <a:r>
              <a:rPr lang="en-GB" dirty="0"/>
              <a:t> </a:t>
            </a:r>
            <a:r>
              <a:rPr lang="en-GB" dirty="0" err="1"/>
              <a:t>rápidamente</a:t>
            </a:r>
            <a:r>
              <a:rPr lang="en-GB" dirty="0"/>
              <a:t>.</a:t>
            </a:r>
            <a:endParaRPr lang="en-GB" dirty="0">
              <a:latin typeface="Akzidenz for Chalme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6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289E-364A-BAF1-DE60-0190109B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0C80-D5FF-D5DC-770D-3014026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¿Por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qué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usar Linux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sz="2800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bioinformática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?</a:t>
            </a:r>
            <a:endParaRPr lang="en-S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98FE3-C246-23D4-CA39-2D00E49D78B0}"/>
              </a:ext>
            </a:extLst>
          </p:cNvPr>
          <p:cNvSpPr txBox="1"/>
          <p:nvPr/>
        </p:nvSpPr>
        <p:spPr>
          <a:xfrm>
            <a:off x="1957892" y="1882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5023B8E-4A37-90E1-2962-5D3FBC2DA687}"/>
              </a:ext>
            </a:extLst>
          </p:cNvPr>
          <p:cNvSpPr txBox="1">
            <a:spLocks/>
          </p:cNvSpPr>
          <p:nvPr/>
        </p:nvSpPr>
        <p:spPr>
          <a:xfrm>
            <a:off x="360380" y="1042167"/>
            <a:ext cx="8514679" cy="50143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Es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operativo</a:t>
            </a:r>
            <a:r>
              <a:rPr lang="en-GB" dirty="0"/>
              <a:t> </a:t>
            </a:r>
            <a:r>
              <a:rPr lang="en-GB" dirty="0" err="1"/>
              <a:t>estándar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supercomputadoras</a:t>
            </a:r>
            <a:r>
              <a:rPr lang="en-GB" dirty="0"/>
              <a:t> y </a:t>
            </a:r>
            <a:r>
              <a:rPr lang="en-GB" dirty="0" err="1"/>
              <a:t>servidores</a:t>
            </a:r>
            <a:r>
              <a:rPr lang="en-GB" dirty="0"/>
              <a:t> de alto </a:t>
            </a:r>
            <a:r>
              <a:rPr lang="en-GB" dirty="0" err="1"/>
              <a:t>rendimiento</a:t>
            </a:r>
            <a:r>
              <a:rPr lang="en-GB" dirty="0"/>
              <a:t> (HPC).</a:t>
            </a:r>
          </a:p>
          <a:p>
            <a:r>
              <a:rPr lang="en-GB" dirty="0" err="1"/>
              <a:t>Simplifica</a:t>
            </a:r>
            <a:r>
              <a:rPr lang="en-GB" dirty="0"/>
              <a:t> la </a:t>
            </a:r>
            <a:r>
              <a:rPr lang="en-GB" dirty="0" err="1"/>
              <a:t>ejecución</a:t>
            </a:r>
            <a:r>
              <a:rPr lang="en-GB" dirty="0"/>
              <a:t> de </a:t>
            </a: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paralelas</a:t>
            </a:r>
            <a:r>
              <a:rPr lang="en-GB" dirty="0"/>
              <a:t> y </a:t>
            </a:r>
            <a:r>
              <a:rPr lang="en-GB" dirty="0" err="1"/>
              <a:t>distribuidas</a:t>
            </a:r>
            <a:r>
              <a:rPr lang="en-GB" dirty="0"/>
              <a:t> con </a:t>
            </a:r>
            <a:r>
              <a:rPr lang="en-GB" dirty="0" err="1"/>
              <a:t>herramientas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SLURM.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Linux 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gratuito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y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abierto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lo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modificación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licencias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costosas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Linux 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conocido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robustez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estabilidad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importante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ejecutar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procesos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largos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ensamblajes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genómicos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análisis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metagenómicos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Existen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numerosas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comunidades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foros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usuarios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ofrecen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soporte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gratuito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(e.g., Stack Overflow,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BioStars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Documentación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extensa para la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mayoría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 las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herramientas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17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6657-CCA2-2597-25AD-0FE0A1DA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V</a:t>
            </a:r>
            <a:r>
              <a:rPr lang="en-GB" dirty="0"/>
              <a:t>e</a:t>
            </a:r>
            <a:r>
              <a:rPr lang="en-SE" dirty="0"/>
              <a:t>rsion control</a:t>
            </a:r>
          </a:p>
        </p:txBody>
      </p:sp>
      <p:pic>
        <p:nvPicPr>
          <p:cNvPr id="1026" name="Picture 2" descr="Control de versiones | That C# guy">
            <a:extLst>
              <a:ext uri="{FF2B5EF4-FFF2-40B4-BE49-F238E27FC236}">
                <a16:creationId xmlns:a16="http://schemas.microsoft.com/office/drawing/2014/main" id="{752F8668-EB53-AE5B-651E-880FC148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5" y="858442"/>
            <a:ext cx="4454665" cy="538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as madali ngayon magpadala ng message ang La Tesis Version Final.">
            <a:extLst>
              <a:ext uri="{FF2B5EF4-FFF2-40B4-BE49-F238E27FC236}">
                <a16:creationId xmlns:a16="http://schemas.microsoft.com/office/drawing/2014/main" id="{4E58B865-457E-703A-91D8-8A326B032C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041400"/>
            <a:ext cx="9144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9F0C8-76A7-0C55-5960-A3BCFBAA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68" y="1976834"/>
            <a:ext cx="4620897" cy="27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D48F-CD29-DD96-79CE-90C29CA2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V</a:t>
            </a:r>
            <a:r>
              <a:rPr lang="en-GB" dirty="0"/>
              <a:t>e</a:t>
            </a:r>
            <a:r>
              <a:rPr lang="en-SE" dirty="0"/>
              <a:t>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628D-1FC4-AFE3-1356-7EF4A9BF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955"/>
            <a:ext cx="8229600" cy="4779085"/>
          </a:xfrm>
        </p:spPr>
        <p:txBody>
          <a:bodyPr/>
          <a:lstStyle/>
          <a:p>
            <a:pPr algn="l"/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Control de </a:t>
            </a:r>
            <a:r>
              <a:rPr lang="en-GB" sz="2000" b="1" i="0" u="none" strike="noStrike" dirty="0" err="1">
                <a:solidFill>
                  <a:srgbClr val="000000"/>
                </a:solidFill>
                <a:effectLst/>
              </a:rPr>
              <a:t>Versiones</a:t>
            </a:r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</a:rPr>
              <a:t>es la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gestion de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cambios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en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archivos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el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seguimiento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versiones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previas y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colaboraciones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u="none" strike="noStrike" dirty="0" err="1">
                <a:solidFill>
                  <a:srgbClr val="000000"/>
                </a:solidFill>
                <a:effectLst/>
              </a:rPr>
              <a:t>Beneficios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pérdida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trabajo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facilitar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colaboración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y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mejorar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la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</a:rPr>
              <a:t>organización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dirty="0" err="1"/>
              <a:t>Reproducibilidad</a:t>
            </a:r>
            <a:r>
              <a:rPr lang="en-GB" sz="2000" dirty="0"/>
              <a:t>: </a:t>
            </a:r>
            <a:r>
              <a:rPr lang="en-GB" sz="2000" dirty="0" err="1"/>
              <a:t>Garantiza</a:t>
            </a:r>
            <a:r>
              <a:rPr lang="en-GB" sz="2000" dirty="0"/>
              <a:t> que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experimentos</a:t>
            </a:r>
            <a:r>
              <a:rPr lang="en-GB" sz="2000" dirty="0"/>
              <a:t> </a:t>
            </a:r>
            <a:r>
              <a:rPr lang="en-GB" sz="2000" dirty="0" err="1"/>
              <a:t>puedan</a:t>
            </a:r>
            <a:r>
              <a:rPr lang="en-GB" sz="2000" dirty="0"/>
              <a:t> ser </a:t>
            </a:r>
            <a:r>
              <a:rPr lang="en-GB" sz="2000" dirty="0" err="1"/>
              <a:t>replicados</a:t>
            </a:r>
            <a:r>
              <a:rPr lang="en-GB" sz="2000" dirty="0"/>
              <a:t> con </a:t>
            </a:r>
            <a:r>
              <a:rPr lang="en-GB" sz="2000" dirty="0" err="1"/>
              <a:t>exactitud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 </a:t>
            </a:r>
            <a:r>
              <a:rPr lang="en-GB" sz="2000" dirty="0" err="1"/>
              <a:t>otros</a:t>
            </a:r>
            <a:r>
              <a:rPr lang="en-GB" sz="2000" dirty="0"/>
              <a:t> </a:t>
            </a:r>
            <a:r>
              <a:rPr lang="en-GB" sz="2000" dirty="0" err="1"/>
              <a:t>investigadores</a:t>
            </a:r>
            <a:r>
              <a:rPr lang="en-GB" sz="20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dirty="0" err="1"/>
              <a:t>Colaboración</a:t>
            </a:r>
            <a:r>
              <a:rPr lang="en-GB" sz="2000" dirty="0"/>
              <a:t>: </a:t>
            </a:r>
            <a:r>
              <a:rPr lang="en-GB" sz="2000" dirty="0" err="1"/>
              <a:t>Permite</a:t>
            </a:r>
            <a:r>
              <a:rPr lang="en-GB" sz="2000" dirty="0"/>
              <a:t> a </a:t>
            </a:r>
            <a:r>
              <a:rPr lang="en-GB" sz="2000" dirty="0" err="1"/>
              <a:t>múltiples</a:t>
            </a:r>
            <a:r>
              <a:rPr lang="en-GB" sz="2000" dirty="0"/>
              <a:t> </a:t>
            </a:r>
            <a:r>
              <a:rPr lang="en-GB" sz="2000" dirty="0" err="1"/>
              <a:t>científicos</a:t>
            </a:r>
            <a:r>
              <a:rPr lang="en-GB" sz="2000" dirty="0"/>
              <a:t> </a:t>
            </a:r>
            <a:r>
              <a:rPr lang="en-GB" sz="2000" dirty="0" err="1"/>
              <a:t>trabajar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mismo</a:t>
            </a:r>
            <a:r>
              <a:rPr lang="en-GB" sz="2000" dirty="0"/>
              <a:t> </a:t>
            </a:r>
            <a:r>
              <a:rPr lang="en-GB" sz="2000" dirty="0" err="1"/>
              <a:t>proyecto</a:t>
            </a:r>
            <a:r>
              <a:rPr lang="en-GB" sz="2000" dirty="0"/>
              <a:t> sin </a:t>
            </a:r>
            <a:r>
              <a:rPr lang="en-GB" sz="2000" dirty="0" err="1"/>
              <a:t>sobrescribir</a:t>
            </a:r>
            <a:r>
              <a:rPr lang="en-GB" sz="2000" dirty="0"/>
              <a:t>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cambios</a:t>
            </a:r>
            <a:r>
              <a:rPr lang="en-GB" sz="2000" dirty="0"/>
              <a:t> de </a:t>
            </a:r>
            <a:r>
              <a:rPr lang="en-GB" sz="2000" dirty="0" err="1"/>
              <a:t>otros</a:t>
            </a:r>
            <a:r>
              <a:rPr lang="en-GB" sz="20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dirty="0" err="1"/>
              <a:t>Seguridad</a:t>
            </a:r>
            <a:r>
              <a:rPr lang="en-GB" sz="2000" dirty="0"/>
              <a:t>: </a:t>
            </a:r>
            <a:r>
              <a:rPr lang="en-GB" sz="2000" dirty="0" err="1"/>
              <a:t>Almacena</a:t>
            </a:r>
            <a:r>
              <a:rPr lang="en-GB" sz="2000" dirty="0"/>
              <a:t> </a:t>
            </a:r>
            <a:r>
              <a:rPr lang="en-GB" sz="2000" dirty="0" err="1"/>
              <a:t>versiones</a:t>
            </a:r>
            <a:r>
              <a:rPr lang="en-GB" sz="2000" dirty="0"/>
              <a:t> </a:t>
            </a:r>
            <a:r>
              <a:rPr lang="en-GB" sz="2000" dirty="0" err="1"/>
              <a:t>anteriores</a:t>
            </a:r>
            <a:r>
              <a:rPr lang="en-GB" sz="2000" dirty="0"/>
              <a:t>, </a:t>
            </a:r>
            <a:r>
              <a:rPr lang="en-GB" sz="2000" dirty="0" err="1"/>
              <a:t>permitiendo</a:t>
            </a:r>
            <a:r>
              <a:rPr lang="en-GB" sz="2000" dirty="0"/>
              <a:t> </a:t>
            </a:r>
            <a:r>
              <a:rPr lang="en-GB" sz="2000" dirty="0" err="1"/>
              <a:t>recuperar</a:t>
            </a:r>
            <a:r>
              <a:rPr lang="en-GB" sz="2000" dirty="0"/>
              <a:t> </a:t>
            </a:r>
            <a:r>
              <a:rPr lang="en-GB" sz="2000" dirty="0" err="1"/>
              <a:t>trabajos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caso</a:t>
            </a:r>
            <a:r>
              <a:rPr lang="en-GB" sz="2000" dirty="0"/>
              <a:t> de </a:t>
            </a:r>
            <a:r>
              <a:rPr lang="en-GB" sz="2000" dirty="0" err="1"/>
              <a:t>errores</a:t>
            </a:r>
            <a:r>
              <a:rPr lang="en-GB" sz="2000" dirty="0"/>
              <a:t> o </a:t>
            </a:r>
            <a:r>
              <a:rPr lang="en-GB" sz="2000" dirty="0" err="1"/>
              <a:t>problemas</a:t>
            </a:r>
            <a:r>
              <a:rPr lang="en-GB" sz="20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dirty="0" err="1"/>
              <a:t>Transparencia</a:t>
            </a:r>
            <a:r>
              <a:rPr lang="en-GB" sz="2000" dirty="0"/>
              <a:t>: </a:t>
            </a:r>
            <a:r>
              <a:rPr lang="en-GB" sz="2000" dirty="0" err="1"/>
              <a:t>Facilita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seguimiento</a:t>
            </a:r>
            <a:r>
              <a:rPr lang="en-GB" sz="2000" dirty="0"/>
              <a:t> de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cambios</a:t>
            </a:r>
            <a:r>
              <a:rPr lang="en-GB" sz="2000" dirty="0"/>
              <a:t>, lo que </a:t>
            </a:r>
            <a:r>
              <a:rPr lang="en-GB" sz="2000" dirty="0" err="1"/>
              <a:t>aumenta</a:t>
            </a:r>
            <a:r>
              <a:rPr lang="en-GB" sz="2000" dirty="0"/>
              <a:t> la </a:t>
            </a:r>
            <a:r>
              <a:rPr lang="en-GB" sz="2000" dirty="0" err="1"/>
              <a:t>transparencia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proceso</a:t>
            </a:r>
            <a:r>
              <a:rPr lang="en-GB" sz="2000" dirty="0"/>
              <a:t> de </a:t>
            </a:r>
            <a:r>
              <a:rPr lang="en-GB" sz="2000" dirty="0" err="1"/>
              <a:t>investigación</a:t>
            </a:r>
            <a:r>
              <a:rPr lang="en-GB" sz="2000" dirty="0"/>
              <a:t>.</a:t>
            </a:r>
            <a:endParaRPr lang="en-GB" sz="2000" b="0" i="0" u="none" strike="noStrike" dirty="0">
              <a:solidFill>
                <a:srgbClr val="000000"/>
              </a:solidFill>
              <a:effectLst/>
            </a:endParaRPr>
          </a:p>
          <a:p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4077131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kzidenz for Chalmer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bio_Powerpoint_template-standard" id="{DABBC199-5C70-4349-997C-91269C3400B9}" vid="{187C1D54-21AD-EB4D-ACFC-8A9809B76D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2498</TotalTime>
  <Words>694</Words>
  <Application>Microsoft Macintosh PowerPoint</Application>
  <PresentationFormat>On-screen Show (4:3)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-webkit-standard</vt:lpstr>
      <vt:lpstr>Akzidenz for Chalmers</vt:lpstr>
      <vt:lpstr>Arial</vt:lpstr>
      <vt:lpstr>AvantGarde Medium</vt:lpstr>
      <vt:lpstr>Calibri</vt:lpstr>
      <vt:lpstr>Helvetica</vt:lpstr>
      <vt:lpstr>Times New Roman</vt:lpstr>
      <vt:lpstr>Office Theme</vt:lpstr>
      <vt:lpstr>PowerPoint Presentation</vt:lpstr>
      <vt:lpstr>PowerPoint Presentation</vt:lpstr>
      <vt:lpstr>¿Qué tanto sabes de bioinformatica?</vt:lpstr>
      <vt:lpstr>Cuando piensas en bioinformática. ¿ Qué es lo primero que se viene a tu cabeza? (puedes agregar varias palabras) </vt:lpstr>
      <vt:lpstr>¿Qué esperas obtener de este curso?  </vt:lpstr>
      <vt:lpstr>¿Por qué usar Linux en bioinformática?</vt:lpstr>
      <vt:lpstr>¿Por qué usar Linux en bioinformática?</vt:lpstr>
      <vt:lpstr>Version control</vt:lpstr>
      <vt:lpstr>Version control</vt:lpstr>
      <vt:lpstr>Git: Qué es y Cómo Funciona </vt:lpstr>
      <vt:lpstr>Git: Qué es y Cómo Funciona </vt:lpstr>
      <vt:lpstr>Git: Qué es y Cómo Funciona </vt:lpstr>
      <vt:lpstr>Git: Qué es y Cómo Funciona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Gast</dc:creator>
  <cp:lastModifiedBy>Josue Mamani Jarro</cp:lastModifiedBy>
  <cp:revision>21</cp:revision>
  <dcterms:created xsi:type="dcterms:W3CDTF">2019-09-24T13:41:51Z</dcterms:created>
  <dcterms:modified xsi:type="dcterms:W3CDTF">2025-01-14T18:46:06Z</dcterms:modified>
</cp:coreProperties>
</file>